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70" r:id="rId5"/>
    <p:sldId id="269" r:id="rId6"/>
    <p:sldId id="272" r:id="rId7"/>
    <p:sldId id="282" r:id="rId8"/>
    <p:sldId id="283" r:id="rId9"/>
    <p:sldId id="284" r:id="rId10"/>
    <p:sldId id="289" r:id="rId11"/>
    <p:sldId id="286" r:id="rId12"/>
    <p:sldId id="287" r:id="rId13"/>
    <p:sldId id="27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FFFFFF"/>
    <a:srgbClr val="002259"/>
    <a:srgbClr val="EDEFF3"/>
    <a:srgbClr val="E6E6E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9" autoAdjust="0"/>
    <p:restoredTop sz="94620" autoAdjust="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7A9296F-898D-40AB-A84C-6CE509435A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401796F-1178-4992-A150-338E49B494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94018-F700-4F58-A3C9-8F3B60E8D070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5A053B-8F3B-412B-BCDB-B2268BE74E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6C6478F-2440-4CFB-9B06-108337CCF9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0E66-19F9-4CD9-AB36-EA881826E6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133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45B9E-84B5-4981-B041-7736FBF564F6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10F92-C71E-4EF5-8C4A-5A8B02F18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16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registradores.onr.org.br/" TargetMode="Externa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btítulo 2">
            <a:extLst>
              <a:ext uri="{FF2B5EF4-FFF2-40B4-BE49-F238E27FC236}">
                <a16:creationId xmlns:a16="http://schemas.microsoft.com/office/drawing/2014/main" id="{710A9785-B5CE-4222-AD6E-F1622E0B2A88}"/>
              </a:ext>
            </a:extLst>
          </p:cNvPr>
          <p:cNvSpPr txBox="1">
            <a:spLocks/>
          </p:cNvSpPr>
          <p:nvPr userDrawn="1"/>
        </p:nvSpPr>
        <p:spPr>
          <a:xfrm>
            <a:off x="1696094" y="423874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solidFill>
                  <a:schemeClr val="tx1"/>
                </a:solidFill>
                <a:latin typeface="+mj-lt"/>
              </a:rPr>
              <a:t>Internauta</a:t>
            </a: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F41A7860-49DE-4BBC-915D-2E8BDC145EED}"/>
              </a:ext>
            </a:extLst>
          </p:cNvPr>
          <p:cNvCxnSpPr>
            <a:cxnSpLocks/>
          </p:cNvCxnSpPr>
          <p:nvPr userDrawn="1"/>
        </p:nvCxnSpPr>
        <p:spPr>
          <a:xfrm>
            <a:off x="3952430" y="4085980"/>
            <a:ext cx="4200970" cy="0"/>
          </a:xfrm>
          <a:prstGeom prst="line">
            <a:avLst/>
          </a:prstGeom>
          <a:ln w="57150" cap="rnd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btítulo 2">
            <a:extLst>
              <a:ext uri="{FF2B5EF4-FFF2-40B4-BE49-F238E27FC236}">
                <a16:creationId xmlns:a16="http://schemas.microsoft.com/office/drawing/2014/main" id="{38C851A7-1164-46B7-A110-75CDE2787E5E}"/>
              </a:ext>
            </a:extLst>
          </p:cNvPr>
          <p:cNvSpPr txBox="1">
            <a:spLocks/>
          </p:cNvSpPr>
          <p:nvPr userDrawn="1"/>
        </p:nvSpPr>
        <p:spPr>
          <a:xfrm>
            <a:off x="1619182" y="165449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dirty="0">
                <a:solidFill>
                  <a:schemeClr val="tx1"/>
                </a:solidFill>
                <a:latin typeface="+mj-lt"/>
              </a:rPr>
              <a:t>MANUAL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AFEB0928-E71D-4815-8206-72C1CF7DE4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/>
              <a:t>V.01</a:t>
            </a:r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304950C-78F7-447D-8EDE-339C329FEC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2033CF-9195-4D2B-867C-EE28769C08B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B995D703-2409-4369-9583-C8F4A11BDB6F}"/>
              </a:ext>
            </a:extLst>
          </p:cNvPr>
          <p:cNvSpPr txBox="1">
            <a:spLocks/>
          </p:cNvSpPr>
          <p:nvPr userDrawn="1"/>
        </p:nvSpPr>
        <p:spPr>
          <a:xfrm>
            <a:off x="290311" y="3404049"/>
            <a:ext cx="11801742" cy="7361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solidFill>
                  <a:schemeClr val="tx1"/>
                </a:solidFill>
                <a:latin typeface="+mj-lt"/>
              </a:rPr>
              <a:t>Matrícula Online</a:t>
            </a:r>
          </a:p>
        </p:txBody>
      </p:sp>
    </p:spTree>
    <p:extLst>
      <p:ext uri="{BB962C8B-B14F-4D97-AF65-F5344CB8AC3E}">
        <p14:creationId xmlns:p14="http://schemas.microsoft.com/office/powerpoint/2010/main" val="354546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64F56320-5A6A-45E0-BCDE-0A7D47748F8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6671698"/>
              </p:ext>
            </p:extLst>
          </p:nvPr>
        </p:nvGraphicFramePr>
        <p:xfrm>
          <a:off x="2144684" y="2236739"/>
          <a:ext cx="7572894" cy="11999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24298">
                  <a:extLst>
                    <a:ext uri="{9D8B030D-6E8A-4147-A177-3AD203B41FA5}">
                      <a16:colId xmlns:a16="http://schemas.microsoft.com/office/drawing/2014/main" val="3897782253"/>
                    </a:ext>
                  </a:extLst>
                </a:gridCol>
                <a:gridCol w="2524298">
                  <a:extLst>
                    <a:ext uri="{9D8B030D-6E8A-4147-A177-3AD203B41FA5}">
                      <a16:colId xmlns:a16="http://schemas.microsoft.com/office/drawing/2014/main" val="3222020989"/>
                    </a:ext>
                  </a:extLst>
                </a:gridCol>
                <a:gridCol w="2524298">
                  <a:extLst>
                    <a:ext uri="{9D8B030D-6E8A-4147-A177-3AD203B41FA5}">
                      <a16:colId xmlns:a16="http://schemas.microsoft.com/office/drawing/2014/main" val="3848205263"/>
                    </a:ext>
                  </a:extLst>
                </a:gridCol>
              </a:tblGrid>
              <a:tr h="407447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+mj-lt"/>
                        </a:rPr>
                        <a:t>Histórico de Alteração</a:t>
                      </a: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393"/>
                  </a:ext>
                </a:extLst>
              </a:tr>
              <a:tr h="39240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Maven Pro"/>
                        </a:rPr>
                        <a:t>Data da Alteração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Maven Pro"/>
                        </a:rPr>
                        <a:t>Versão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Maven Pro"/>
                        </a:rPr>
                        <a:t>Modificação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986842"/>
                  </a:ext>
                </a:extLst>
              </a:tr>
              <a:tr h="392404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rgbClr val="1C1C1C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rgbClr val="1C1C1C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rgbClr val="1C1C1C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409299"/>
                  </a:ext>
                </a:extLst>
              </a:tr>
            </a:tbl>
          </a:graphicData>
        </a:graphic>
      </p:graphicFrame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B8994AE4-5C4E-4B6A-89C8-F0CF58E772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-1531769" y="6329485"/>
            <a:ext cx="41148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pt-BR"/>
              <a:t>V.01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72529F4-4805-4887-96BF-5C99D6BE79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2033CF-9195-4D2B-867C-EE28769C08B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2B50D9BE-9D88-4C62-B2DD-5A08691630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</a:lstStyle>
          <a:p>
            <a:r>
              <a:rPr lang="pt-BR" dirty="0"/>
              <a:t>Matrícula Online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F4F2EB89-07D0-403F-B54E-63C613DCBC32}"/>
              </a:ext>
            </a:extLst>
          </p:cNvPr>
          <p:cNvCxnSpPr>
            <a:cxnSpLocks/>
          </p:cNvCxnSpPr>
          <p:nvPr userDrawn="1"/>
        </p:nvCxnSpPr>
        <p:spPr>
          <a:xfrm>
            <a:off x="650449" y="992335"/>
            <a:ext cx="9441202" cy="0"/>
          </a:xfrm>
          <a:prstGeom prst="line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60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64F56320-5A6A-45E0-BCDE-0A7D47748F8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8966962"/>
              </p:ext>
            </p:extLst>
          </p:nvPr>
        </p:nvGraphicFramePr>
        <p:xfrm>
          <a:off x="1419775" y="1982888"/>
          <a:ext cx="8976947" cy="11999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95594">
                  <a:extLst>
                    <a:ext uri="{9D8B030D-6E8A-4147-A177-3AD203B41FA5}">
                      <a16:colId xmlns:a16="http://schemas.microsoft.com/office/drawing/2014/main" val="3897782253"/>
                    </a:ext>
                  </a:extLst>
                </a:gridCol>
                <a:gridCol w="1281353">
                  <a:extLst>
                    <a:ext uri="{9D8B030D-6E8A-4147-A177-3AD203B41FA5}">
                      <a16:colId xmlns:a16="http://schemas.microsoft.com/office/drawing/2014/main" val="3222020989"/>
                    </a:ext>
                  </a:extLst>
                </a:gridCol>
              </a:tblGrid>
              <a:tr h="407447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+mj-lt"/>
                        </a:rPr>
                        <a:t>Índice</a:t>
                      </a: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393"/>
                  </a:ext>
                </a:extLst>
              </a:tr>
              <a:tr h="39240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Maven Pro"/>
                        </a:rPr>
                        <a:t>Serviço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Maven Pro"/>
                        </a:rPr>
                        <a:t>Página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986842"/>
                  </a:ext>
                </a:extLst>
              </a:tr>
              <a:tr h="392404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rgbClr val="1C1C1C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rgbClr val="1C1C1C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409299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AD1B0D-1121-4C6D-8464-908362D492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2033CF-9195-4D2B-867C-EE28769C08BD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04087B8C-86F7-4A74-9A51-503760B559DA}"/>
              </a:ext>
            </a:extLst>
          </p:cNvPr>
          <p:cNvCxnSpPr>
            <a:cxnSpLocks/>
          </p:cNvCxnSpPr>
          <p:nvPr userDrawn="1"/>
        </p:nvCxnSpPr>
        <p:spPr>
          <a:xfrm>
            <a:off x="650449" y="992335"/>
            <a:ext cx="9441202" cy="0"/>
          </a:xfrm>
          <a:prstGeom prst="line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Rodapé 1">
            <a:extLst>
              <a:ext uri="{FF2B5EF4-FFF2-40B4-BE49-F238E27FC236}">
                <a16:creationId xmlns:a16="http://schemas.microsoft.com/office/drawing/2014/main" id="{35DF742F-ACA4-45A5-872C-F7D238F23C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-1531769" y="6329485"/>
            <a:ext cx="41148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pt-BR"/>
              <a:t>V.01</a:t>
            </a:r>
            <a:endParaRPr lang="pt-BR" dirty="0"/>
          </a:p>
        </p:txBody>
      </p:sp>
      <p:sp>
        <p:nvSpPr>
          <p:cNvPr id="8" name="Título 8">
            <a:extLst>
              <a:ext uri="{FF2B5EF4-FFF2-40B4-BE49-F238E27FC236}">
                <a16:creationId xmlns:a16="http://schemas.microsoft.com/office/drawing/2014/main" id="{36096543-A78B-4696-A985-C6DD74AE6D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</a:lstStyle>
          <a:p>
            <a:r>
              <a:rPr lang="pt-BR" dirty="0"/>
              <a:t>Matrícula Online</a:t>
            </a:r>
          </a:p>
        </p:txBody>
      </p:sp>
    </p:spTree>
    <p:extLst>
      <p:ext uri="{BB962C8B-B14F-4D97-AF65-F5344CB8AC3E}">
        <p14:creationId xmlns:p14="http://schemas.microsoft.com/office/powerpoint/2010/main" val="354659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E225F819-583A-4C37-A2CD-BAAB1B46C52C}"/>
              </a:ext>
            </a:extLst>
          </p:cNvPr>
          <p:cNvCxnSpPr>
            <a:cxnSpLocks/>
          </p:cNvCxnSpPr>
          <p:nvPr userDrawn="1"/>
        </p:nvCxnSpPr>
        <p:spPr>
          <a:xfrm>
            <a:off x="650449" y="992335"/>
            <a:ext cx="9441202" cy="0"/>
          </a:xfrm>
          <a:prstGeom prst="line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ço Reservado para Imagem 18">
            <a:extLst>
              <a:ext uri="{FF2B5EF4-FFF2-40B4-BE49-F238E27FC236}">
                <a16:creationId xmlns:a16="http://schemas.microsoft.com/office/drawing/2014/main" id="{645CDC6A-939D-43BC-95D1-70B26E24B4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63219" y="2767965"/>
            <a:ext cx="5037137" cy="33591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25C62EF2-1CEA-4175-8E8A-81FAC733941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0449" y="1437172"/>
            <a:ext cx="10862678" cy="4248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Nome do Módulo</a:t>
            </a:r>
          </a:p>
        </p:txBody>
      </p:sp>
      <p:sp>
        <p:nvSpPr>
          <p:cNvPr id="11" name="Espaço Reservado para Texto 6">
            <a:extLst>
              <a:ext uri="{FF2B5EF4-FFF2-40B4-BE49-F238E27FC236}">
                <a16:creationId xmlns:a16="http://schemas.microsoft.com/office/drawing/2014/main" id="{ABDE40EC-7CF8-48CC-B77B-F190F390D0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4661" y="2051568"/>
            <a:ext cx="10862678" cy="42488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2"/>
                </a:solidFill>
                <a:latin typeface="Maven Pro"/>
              </a:defRPr>
            </a:lvl1pPr>
          </a:lstStyle>
          <a:p>
            <a:pPr lvl="0"/>
            <a:r>
              <a:rPr lang="pt-BR" dirty="0"/>
              <a:t>Textos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D50EF45-06CC-4E2E-BC28-145DBED820F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2033CF-9195-4D2B-867C-EE28769C08B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1">
            <a:extLst>
              <a:ext uri="{FF2B5EF4-FFF2-40B4-BE49-F238E27FC236}">
                <a16:creationId xmlns:a16="http://schemas.microsoft.com/office/drawing/2014/main" id="{2DDD6196-2225-4BF2-BE0C-110BFF4049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-1531769" y="6329485"/>
            <a:ext cx="41148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pt-BR"/>
              <a:t>V.01</a:t>
            </a:r>
            <a:endParaRPr lang="pt-BR" dirty="0"/>
          </a:p>
        </p:txBody>
      </p:sp>
      <p:sp>
        <p:nvSpPr>
          <p:cNvPr id="10" name="Título 8">
            <a:extLst>
              <a:ext uri="{FF2B5EF4-FFF2-40B4-BE49-F238E27FC236}">
                <a16:creationId xmlns:a16="http://schemas.microsoft.com/office/drawing/2014/main" id="{E432B16B-804F-4752-873D-989ADF2186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</a:lstStyle>
          <a:p>
            <a:r>
              <a:rPr lang="pt-BR" dirty="0"/>
              <a:t>Matrícula Online</a:t>
            </a:r>
          </a:p>
        </p:txBody>
      </p:sp>
    </p:spTree>
    <p:extLst>
      <p:ext uri="{BB962C8B-B14F-4D97-AF65-F5344CB8AC3E}">
        <p14:creationId xmlns:p14="http://schemas.microsoft.com/office/powerpoint/2010/main" val="297660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E225F819-583A-4C37-A2CD-BAAB1B46C52C}"/>
              </a:ext>
            </a:extLst>
          </p:cNvPr>
          <p:cNvCxnSpPr>
            <a:cxnSpLocks/>
          </p:cNvCxnSpPr>
          <p:nvPr userDrawn="1"/>
        </p:nvCxnSpPr>
        <p:spPr>
          <a:xfrm>
            <a:off x="650449" y="992335"/>
            <a:ext cx="9441202" cy="0"/>
          </a:xfrm>
          <a:prstGeom prst="line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8">
            <a:extLst>
              <a:ext uri="{FF2B5EF4-FFF2-40B4-BE49-F238E27FC236}">
                <a16:creationId xmlns:a16="http://schemas.microsoft.com/office/drawing/2014/main" id="{6925E968-6268-464A-AAD7-7CE6007A0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</a:lstStyle>
          <a:p>
            <a:r>
              <a:rPr lang="pt-BR" dirty="0"/>
              <a:t>Matrícula Online</a:t>
            </a:r>
          </a:p>
        </p:txBody>
      </p:sp>
      <p:sp>
        <p:nvSpPr>
          <p:cNvPr id="11" name="Título 2">
            <a:extLst>
              <a:ext uri="{FF2B5EF4-FFF2-40B4-BE49-F238E27FC236}">
                <a16:creationId xmlns:a16="http://schemas.microsoft.com/office/drawing/2014/main" id="{539A3C65-A8B2-4A05-8E84-4B4A3EA3C2A2}"/>
              </a:ext>
            </a:extLst>
          </p:cNvPr>
          <p:cNvSpPr txBox="1">
            <a:spLocks/>
          </p:cNvSpPr>
          <p:nvPr userDrawn="1"/>
        </p:nvSpPr>
        <p:spPr>
          <a:xfrm>
            <a:off x="838200" y="1947688"/>
            <a:ext cx="10515600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dirty="0">
                <a:solidFill>
                  <a:srgbClr val="312E66"/>
                </a:solidFill>
              </a:rPr>
              <a:t>Qualquer dúvida, entrar em contato conosco pelo Fale Conosco disponibilizado no portal.</a:t>
            </a:r>
          </a:p>
          <a:p>
            <a:pPr algn="ctr"/>
            <a:endParaRPr lang="pt-BR" sz="2800" dirty="0">
              <a:solidFill>
                <a:srgbClr val="312E66"/>
              </a:solidFill>
            </a:endParaRPr>
          </a:p>
          <a:p>
            <a:pPr algn="ctr"/>
            <a:r>
              <a:rPr lang="pt-BR" sz="2800" dirty="0">
                <a:solidFill>
                  <a:srgbClr val="312E66"/>
                </a:solidFill>
              </a:rPr>
              <a:t>Horário de Atendimento</a:t>
            </a:r>
          </a:p>
          <a:p>
            <a:pPr algn="ctr"/>
            <a:r>
              <a:rPr lang="pt-BR" sz="2800" dirty="0">
                <a:solidFill>
                  <a:srgbClr val="312E66"/>
                </a:solidFill>
              </a:rPr>
              <a:t>2ª a 6ª feira, das 9h às 17h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E95582E3-4183-4856-AA48-9A9587A1C0FD}"/>
              </a:ext>
            </a:extLst>
          </p:cNvPr>
          <p:cNvGrpSpPr/>
          <p:nvPr userDrawn="1"/>
        </p:nvGrpSpPr>
        <p:grpSpPr>
          <a:xfrm>
            <a:off x="4108514" y="4274689"/>
            <a:ext cx="3974971" cy="2081661"/>
            <a:chOff x="3768640" y="4299967"/>
            <a:chExt cx="3974971" cy="2081661"/>
          </a:xfrm>
        </p:grpSpPr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A6F03B0D-12C3-40E2-9EEB-A575AA6DE9D2}"/>
                </a:ext>
              </a:extLst>
            </p:cNvPr>
            <p:cNvGrpSpPr/>
            <p:nvPr/>
          </p:nvGrpSpPr>
          <p:grpSpPr>
            <a:xfrm>
              <a:off x="3768640" y="4299967"/>
              <a:ext cx="3974971" cy="1228896"/>
              <a:chOff x="3807104" y="4299967"/>
              <a:chExt cx="3974971" cy="1228896"/>
            </a:xfrm>
          </p:grpSpPr>
          <p:pic>
            <p:nvPicPr>
              <p:cNvPr id="20" name="Imagem 19">
                <a:extLst>
                  <a:ext uri="{FF2B5EF4-FFF2-40B4-BE49-F238E27FC236}">
                    <a16:creationId xmlns:a16="http://schemas.microsoft.com/office/drawing/2014/main" id="{4C76A750-97EE-4DA9-8261-A2D8212276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35875" y="4393715"/>
                <a:ext cx="1346200" cy="1041400"/>
              </a:xfrm>
              <a:prstGeom prst="rect">
                <a:avLst/>
              </a:prstGeom>
            </p:spPr>
          </p:pic>
          <p:pic>
            <p:nvPicPr>
              <p:cNvPr id="21" name="Imagem 20">
                <a:extLst>
                  <a:ext uri="{FF2B5EF4-FFF2-40B4-BE49-F238E27FC236}">
                    <a16:creationId xmlns:a16="http://schemas.microsoft.com/office/drawing/2014/main" id="{463BF0AB-CF53-4323-8517-2024FF6C40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07104" y="4299967"/>
                <a:ext cx="1190791" cy="1228896"/>
              </a:xfrm>
              <a:prstGeom prst="rect">
                <a:avLst/>
              </a:prstGeom>
            </p:spPr>
          </p:pic>
        </p:grpSp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4754A83E-F6DE-4F90-893B-E90643888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6388" y="5086047"/>
              <a:ext cx="1619476" cy="1295581"/>
            </a:xfrm>
            <a:prstGeom prst="rect">
              <a:avLst/>
            </a:prstGeom>
          </p:spPr>
        </p:pic>
      </p:grpSp>
      <p:sp>
        <p:nvSpPr>
          <p:cNvPr id="22" name="Retângulo 21">
            <a:hlinkClick r:id="rId5"/>
            <a:extLst>
              <a:ext uri="{FF2B5EF4-FFF2-40B4-BE49-F238E27FC236}">
                <a16:creationId xmlns:a16="http://schemas.microsoft.com/office/drawing/2014/main" id="{6E7A4305-3581-4A51-BA4D-893F5ECE43A5}"/>
              </a:ext>
            </a:extLst>
          </p:cNvPr>
          <p:cNvSpPr/>
          <p:nvPr userDrawn="1"/>
        </p:nvSpPr>
        <p:spPr>
          <a:xfrm>
            <a:off x="4026877" y="4149969"/>
            <a:ext cx="4185138" cy="2206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469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5B409B5A-1674-4692-BEA2-95EBA70BEC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63"/>
          <a:stretch/>
        </p:blipFill>
        <p:spPr>
          <a:xfrm>
            <a:off x="9703673" y="114622"/>
            <a:ext cx="2488327" cy="1315167"/>
          </a:xfrm>
          <a:prstGeom prst="rect">
            <a:avLst/>
          </a:prstGeom>
          <a:effectLst>
            <a:outerShdw blurRad="76200" dist="38100" dir="5400000" algn="t" rotWithShape="0">
              <a:schemeClr val="bg2"/>
            </a:outerShdw>
          </a:effectLst>
        </p:spPr>
      </p:pic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BA2D7A6B-79FA-408D-9CA3-5CF5E4E70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V.01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49A5510F-2653-4D22-A111-063B1E7A3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033CF-9195-4D2B-867C-EE28769C08B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20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49" r:id="rId4"/>
    <p:sldLayoutId id="2147483655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istradores.org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6D20CDFA-DB2E-491B-8756-61F21EA951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-1447800" y="6492875"/>
            <a:ext cx="4114800" cy="365125"/>
          </a:xfrm>
        </p:spPr>
        <p:txBody>
          <a:bodyPr/>
          <a:lstStyle/>
          <a:p>
            <a:r>
              <a:rPr lang="pt-BR" dirty="0"/>
              <a:t>V.01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D3E4A73C-27CE-4025-A036-28D7726A3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033CF-9195-4D2B-867C-EE28769C08BD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318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2970052-692A-4619-8B2C-2FDE5E1586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085" y="1081038"/>
            <a:ext cx="10862678" cy="424880"/>
          </a:xfrm>
        </p:spPr>
        <p:txBody>
          <a:bodyPr/>
          <a:lstStyle/>
          <a:p>
            <a:r>
              <a:rPr lang="pt-BR" dirty="0"/>
              <a:t>Visualizar a matrícula </a:t>
            </a:r>
          </a:p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4A48A6-2236-44FF-83BE-14303C45B8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5438" y="2715769"/>
            <a:ext cx="3495859" cy="2948202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pt-BR" u="sng" dirty="0"/>
              <a:t>Pedido finalizado com sucesso!</a:t>
            </a:r>
          </a:p>
          <a:p>
            <a:endParaRPr lang="pt-BR" u="sng" dirty="0"/>
          </a:p>
          <a:p>
            <a:r>
              <a:rPr lang="pt-BR" dirty="0"/>
              <a:t>      Clique aqui para gerar o PDF e salvar em sua máquina.</a:t>
            </a:r>
          </a:p>
          <a:p>
            <a:endParaRPr lang="pt-BR" u="sng" dirty="0"/>
          </a:p>
          <a:p>
            <a:r>
              <a:rPr lang="pt-BR" dirty="0"/>
              <a:t>A imagem ficará disponível para visualização por 24 horas.</a:t>
            </a:r>
          </a:p>
          <a:p>
            <a:endParaRPr lang="pt-BR" dirty="0"/>
          </a:p>
          <a:p>
            <a:r>
              <a:rPr lang="pt-BR" dirty="0"/>
              <a:t>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3DAE95F-247E-426D-859B-E28FD2DB6F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02033CF-9195-4D2B-867C-EE28769C08BD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9F5002BF-AF77-47D7-9AFC-DF4D7FB4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0429F555-67F6-4197-847C-A2CF4041B08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pt-BR"/>
              <a:t>V.01</a:t>
            </a:r>
            <a:endParaRPr lang="pt-BR" dirty="0"/>
          </a:p>
        </p:txBody>
      </p:sp>
      <p:sp>
        <p:nvSpPr>
          <p:cNvPr id="11" name="Fluxograma: Conector 10">
            <a:extLst>
              <a:ext uri="{FF2B5EF4-FFF2-40B4-BE49-F238E27FC236}">
                <a16:creationId xmlns:a16="http://schemas.microsoft.com/office/drawing/2014/main" id="{95C24222-4FCB-4D65-B461-A024D28C59DB}"/>
              </a:ext>
            </a:extLst>
          </p:cNvPr>
          <p:cNvSpPr/>
          <p:nvPr/>
        </p:nvSpPr>
        <p:spPr>
          <a:xfrm>
            <a:off x="912559" y="3564898"/>
            <a:ext cx="218249" cy="192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1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2AB1D02-C88B-4FDC-874A-60E5DD5625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987" r="-1256"/>
          <a:stretch/>
        </p:blipFill>
        <p:spPr>
          <a:xfrm>
            <a:off x="4831174" y="1831854"/>
            <a:ext cx="7277139" cy="40109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88900" stA="38000" endPos="28000" dist="5000" dir="5400000" sy="-100000" algn="bl" rotWithShape="0"/>
          </a:effec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D6CB7B8B-F082-4498-A41A-8D4377FFC966}"/>
              </a:ext>
            </a:extLst>
          </p:cNvPr>
          <p:cNvSpPr txBox="1"/>
          <p:nvPr/>
        </p:nvSpPr>
        <p:spPr>
          <a:xfrm>
            <a:off x="7084155" y="3840096"/>
            <a:ext cx="2148840" cy="70940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Fluxograma: Conector 9">
            <a:extLst>
              <a:ext uri="{FF2B5EF4-FFF2-40B4-BE49-F238E27FC236}">
                <a16:creationId xmlns:a16="http://schemas.microsoft.com/office/drawing/2014/main" id="{6D257318-8D7C-421E-A5E4-B713B3075893}"/>
              </a:ext>
            </a:extLst>
          </p:cNvPr>
          <p:cNvSpPr/>
          <p:nvPr/>
        </p:nvSpPr>
        <p:spPr>
          <a:xfrm>
            <a:off x="6792754" y="4093858"/>
            <a:ext cx="218249" cy="192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15202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846401-C46D-4F8A-89F7-B1E7DB2130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085" y="1106019"/>
            <a:ext cx="10862678" cy="424880"/>
          </a:xfrm>
        </p:spPr>
        <p:txBody>
          <a:bodyPr/>
          <a:lstStyle/>
          <a:p>
            <a:r>
              <a:rPr lang="pt-BR" dirty="0"/>
              <a:t>Acompanhar solicitações já realizadas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B0EBCC-349C-4A35-A52F-820B62DBCD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5631" y="2670908"/>
            <a:ext cx="2800915" cy="1718212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t-BR" dirty="0"/>
              <a:t>Poderá acompanhar os pedidos já solicitados, acessando o menu “´Matrícula Online”, disponível nos “Serviços Online”.</a:t>
            </a:r>
          </a:p>
          <a:p>
            <a:r>
              <a:rPr lang="pt-BR" dirty="0"/>
              <a:t> 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B43AC24-679D-4646-9002-1C19182DAE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02033CF-9195-4D2B-867C-EE28769C08BD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C3EDD716-A975-4365-B51F-1A2DAA9C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582B4D30-E1E1-4321-A32D-E825E682D47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pt-BR"/>
              <a:t>V.01</a:t>
            </a:r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0CAB7C4-23BF-48BB-B068-6E8651CA4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238" y="2029660"/>
            <a:ext cx="7995680" cy="33378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A8AEA5A4-E9F2-4151-A35C-086A07F4DC36}"/>
              </a:ext>
            </a:extLst>
          </p:cNvPr>
          <p:cNvSpPr/>
          <p:nvPr/>
        </p:nvSpPr>
        <p:spPr>
          <a:xfrm>
            <a:off x="6160594" y="3998048"/>
            <a:ext cx="953438" cy="228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978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E58F30-EAC9-45CC-8C3D-F80A636209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1351" y="2608023"/>
            <a:ext cx="4271059" cy="2719573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pt-BR" dirty="0"/>
              <a:t>Na listagem de pedidos de Matrícula Online poderá acompanhar suas solicitações realizadas.</a:t>
            </a:r>
          </a:p>
          <a:p>
            <a:r>
              <a:rPr lang="pt-BR" dirty="0"/>
              <a:t>Utilize o filtro de protocolo “VM” para facilitar a busca. </a:t>
            </a:r>
          </a:p>
          <a:p>
            <a:r>
              <a:rPr lang="pt-BR" dirty="0"/>
              <a:t>caso esteja dentro do prazo de 24horas, poderá visualizar novamente a imagem, clicando na coluna “C”.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C3682C-33CD-4E08-8A90-F1486A56CD8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02033CF-9195-4D2B-867C-EE28769C08BD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592077D2-012D-44E8-A1C2-198341F1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64F37C65-9879-4A33-BB79-D189261804D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pt-BR"/>
              <a:t>V.01</a:t>
            </a:r>
            <a:endParaRPr lang="pt-BR" dirty="0"/>
          </a:p>
        </p:txBody>
      </p:sp>
      <p:sp>
        <p:nvSpPr>
          <p:cNvPr id="8" name="Espaço Reservado para Texto 2">
            <a:extLst>
              <a:ext uri="{FF2B5EF4-FFF2-40B4-BE49-F238E27FC236}">
                <a16:creationId xmlns:a16="http://schemas.microsoft.com/office/drawing/2014/main" id="{3AE5D0BB-B521-4389-B763-1D6773ED60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085" y="1097071"/>
            <a:ext cx="10862678" cy="424880"/>
          </a:xfrm>
        </p:spPr>
        <p:txBody>
          <a:bodyPr/>
          <a:lstStyle/>
          <a:p>
            <a:r>
              <a:rPr lang="pt-BR" dirty="0"/>
              <a:t>Acompanhar solicitações já realizadas</a:t>
            </a:r>
          </a:p>
        </p:txBody>
      </p:sp>
      <p:sp>
        <p:nvSpPr>
          <p:cNvPr id="11" name="Fluxograma: Conector 10">
            <a:extLst>
              <a:ext uri="{FF2B5EF4-FFF2-40B4-BE49-F238E27FC236}">
                <a16:creationId xmlns:a16="http://schemas.microsoft.com/office/drawing/2014/main" id="{D50E47AC-88B2-4175-8B5C-1EC1CDC154E7}"/>
              </a:ext>
            </a:extLst>
          </p:cNvPr>
          <p:cNvSpPr/>
          <p:nvPr/>
        </p:nvSpPr>
        <p:spPr>
          <a:xfrm>
            <a:off x="4157868" y="4815533"/>
            <a:ext cx="203820" cy="16459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1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583079D-58DC-45B7-8A76-755AF5963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528" y="2185416"/>
            <a:ext cx="6601265" cy="38039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88900" stA="38000" endPos="28000" dist="5000" dir="5400000" sy="-100000" algn="bl" rotWithShape="0"/>
          </a:effectLst>
        </p:spPr>
      </p:pic>
      <p:sp>
        <p:nvSpPr>
          <p:cNvPr id="12" name="Fluxograma: Conector 11">
            <a:extLst>
              <a:ext uri="{FF2B5EF4-FFF2-40B4-BE49-F238E27FC236}">
                <a16:creationId xmlns:a16="http://schemas.microsoft.com/office/drawing/2014/main" id="{B37100F4-53A5-4C7A-8AA9-1DCCBCD03BE1}"/>
              </a:ext>
            </a:extLst>
          </p:cNvPr>
          <p:cNvSpPr/>
          <p:nvPr/>
        </p:nvSpPr>
        <p:spPr>
          <a:xfrm>
            <a:off x="5484744" y="5053277"/>
            <a:ext cx="218249" cy="192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3880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F9303AF-4069-4840-98FE-D329B7E84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2CA4523-F7F4-4D01-A40E-DBAB12C65E8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02033CF-9195-4D2B-867C-EE28769C08BD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A3C9C248-0215-4F15-87AA-08148F23730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29363"/>
            <a:ext cx="4114800" cy="365125"/>
          </a:xfrm>
        </p:spPr>
        <p:txBody>
          <a:bodyPr/>
          <a:lstStyle/>
          <a:p>
            <a:r>
              <a:rPr lang="pt-BR"/>
              <a:t>V.01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226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DA86F5A9-7F37-4955-975A-9A3C818A06E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t-BR"/>
              <a:t>V.01</a:t>
            </a:r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11B5B16E-4326-439C-8E20-7C0D1A6C69E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02033CF-9195-4D2B-867C-EE28769C08BD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4A0C8891-CF3A-428D-BE89-55DEB0C2D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graphicFrame>
        <p:nvGraphicFramePr>
          <p:cNvPr id="9" name="Tabela 3">
            <a:extLst>
              <a:ext uri="{FF2B5EF4-FFF2-40B4-BE49-F238E27FC236}">
                <a16:creationId xmlns:a16="http://schemas.microsoft.com/office/drawing/2014/main" id="{67C366FA-D7B0-4A74-8DA2-040C13BDA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11039"/>
              </p:ext>
            </p:extLst>
          </p:nvPr>
        </p:nvGraphicFramePr>
        <p:xfrm>
          <a:off x="2144684" y="2236739"/>
          <a:ext cx="7572894" cy="11999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24298">
                  <a:extLst>
                    <a:ext uri="{9D8B030D-6E8A-4147-A177-3AD203B41FA5}">
                      <a16:colId xmlns:a16="http://schemas.microsoft.com/office/drawing/2014/main" val="3897782253"/>
                    </a:ext>
                  </a:extLst>
                </a:gridCol>
                <a:gridCol w="2524298">
                  <a:extLst>
                    <a:ext uri="{9D8B030D-6E8A-4147-A177-3AD203B41FA5}">
                      <a16:colId xmlns:a16="http://schemas.microsoft.com/office/drawing/2014/main" val="3222020989"/>
                    </a:ext>
                  </a:extLst>
                </a:gridCol>
                <a:gridCol w="2524298">
                  <a:extLst>
                    <a:ext uri="{9D8B030D-6E8A-4147-A177-3AD203B41FA5}">
                      <a16:colId xmlns:a16="http://schemas.microsoft.com/office/drawing/2014/main" val="3848205263"/>
                    </a:ext>
                  </a:extLst>
                </a:gridCol>
              </a:tblGrid>
              <a:tr h="407447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+mj-lt"/>
                        </a:rPr>
                        <a:t>Histórico de Alteração</a:t>
                      </a: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393"/>
                  </a:ext>
                </a:extLst>
              </a:tr>
              <a:tr h="39240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Maven Pro"/>
                        </a:rPr>
                        <a:t>Data da Alteração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Maven Pro"/>
                        </a:rPr>
                        <a:t>Versão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Maven Pro"/>
                        </a:rPr>
                        <a:t>Modificação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986842"/>
                  </a:ext>
                </a:extLst>
              </a:tr>
              <a:tr h="3924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19/09/2021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Criação do manual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409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87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7AC920-643E-418D-ABD1-5E5F7B27718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t-BR"/>
              <a:t>V.01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208C9E-7E95-4771-9B36-45B389418C0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02033CF-9195-4D2B-867C-EE28769C08BD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75177E12-32D6-49FA-B667-633647B98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graphicFrame>
        <p:nvGraphicFramePr>
          <p:cNvPr id="8" name="Tabela 3">
            <a:extLst>
              <a:ext uri="{FF2B5EF4-FFF2-40B4-BE49-F238E27FC236}">
                <a16:creationId xmlns:a16="http://schemas.microsoft.com/office/drawing/2014/main" id="{0B58B3D9-3DBA-4B75-A754-5C406C2B1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211564"/>
              </p:ext>
            </p:extLst>
          </p:nvPr>
        </p:nvGraphicFramePr>
        <p:xfrm>
          <a:off x="1419775" y="1982889"/>
          <a:ext cx="8976947" cy="3566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95594">
                  <a:extLst>
                    <a:ext uri="{9D8B030D-6E8A-4147-A177-3AD203B41FA5}">
                      <a16:colId xmlns:a16="http://schemas.microsoft.com/office/drawing/2014/main" val="3897782253"/>
                    </a:ext>
                  </a:extLst>
                </a:gridCol>
                <a:gridCol w="1281353">
                  <a:extLst>
                    <a:ext uri="{9D8B030D-6E8A-4147-A177-3AD203B41FA5}">
                      <a16:colId xmlns:a16="http://schemas.microsoft.com/office/drawing/2014/main" val="3222020989"/>
                    </a:ext>
                  </a:extLst>
                </a:gridCol>
              </a:tblGrid>
              <a:tr h="346267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+mj-lt"/>
                        </a:rPr>
                        <a:t>Índice</a:t>
                      </a: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393"/>
                  </a:ext>
                </a:extLst>
              </a:tr>
              <a:tr h="336743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Maven Pro"/>
                        </a:rPr>
                        <a:t>Serviço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259"/>
                          </a:solidFill>
                          <a:latin typeface="Maven Pro"/>
                        </a:rPr>
                        <a:t>Página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986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Login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4 à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24127"/>
                  </a:ext>
                </a:extLst>
              </a:tr>
              <a:tr h="3150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Como solicitar o serviço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409299"/>
                  </a:ext>
                </a:extLst>
              </a:tr>
              <a:tr h="3150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Condições de Uso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395898"/>
                  </a:ext>
                </a:extLst>
              </a:tr>
              <a:tr h="3150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Preenchimento dos 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143944"/>
                  </a:ext>
                </a:extLst>
              </a:tr>
              <a:tr h="31902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Confirmação dados da solicitação e valor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145091"/>
                  </a:ext>
                </a:extLst>
              </a:tr>
              <a:tr h="3150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Visualizar Matrícula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005180"/>
                  </a:ext>
                </a:extLst>
              </a:tr>
              <a:tr h="3150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Acompanhar solicitações já realizadas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000" kern="1200" dirty="0">
                          <a:solidFill>
                            <a:srgbClr val="002259"/>
                          </a:solidFill>
                          <a:latin typeface="Maven Pro"/>
                          <a:ea typeface="+mn-ea"/>
                          <a:cs typeface="+mn-cs"/>
                        </a:rPr>
                        <a:t>11 à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258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042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25BF94A-7EC1-4523-A112-C581E2AF9BC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02033CF-9195-4D2B-867C-EE28769C08BD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6A52AF03-D777-4FED-902B-EA9C2D117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D5A870C5-6136-4098-BD42-88321733F7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pt-BR"/>
              <a:t>V.01</a:t>
            </a:r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249E1A0-C300-4E95-9BD1-972597670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505" y="2637635"/>
            <a:ext cx="7562533" cy="31570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Espaço Reservado para Texto 3">
            <a:extLst>
              <a:ext uri="{FF2B5EF4-FFF2-40B4-BE49-F238E27FC236}">
                <a16:creationId xmlns:a16="http://schemas.microsoft.com/office/drawing/2014/main" id="{1B0C7F21-3385-4BC7-9A6F-C1AB32ADFD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6559" y="1692807"/>
            <a:ext cx="11157241" cy="643642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pt-BR" dirty="0"/>
              <a:t>Acesse </a:t>
            </a:r>
            <a:r>
              <a:rPr lang="pt-BR" dirty="0">
                <a:hlinkClick r:id="rId3"/>
              </a:rPr>
              <a:t>https://www.registradores.org.br</a:t>
            </a:r>
            <a:r>
              <a:rPr lang="pt-BR" dirty="0"/>
              <a:t>,  acesse o menu “Serviços Online”, clique em “matrícula online”.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BFE9B19-FFEB-4E7C-96F2-7791C71A5A99}"/>
              </a:ext>
            </a:extLst>
          </p:cNvPr>
          <p:cNvSpPr/>
          <p:nvPr/>
        </p:nvSpPr>
        <p:spPr>
          <a:xfrm>
            <a:off x="4094050" y="4498848"/>
            <a:ext cx="953438" cy="228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spaço Reservado para Texto 2">
            <a:extLst>
              <a:ext uri="{FF2B5EF4-FFF2-40B4-BE49-F238E27FC236}">
                <a16:creationId xmlns:a16="http://schemas.microsoft.com/office/drawing/2014/main" id="{13789598-0A2B-41A6-9AC8-8F6168A0D57D}"/>
              </a:ext>
            </a:extLst>
          </p:cNvPr>
          <p:cNvSpPr txBox="1">
            <a:spLocks/>
          </p:cNvSpPr>
          <p:nvPr/>
        </p:nvSpPr>
        <p:spPr>
          <a:xfrm>
            <a:off x="464085" y="1026603"/>
            <a:ext cx="10862678" cy="4248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Login</a:t>
            </a:r>
          </a:p>
        </p:txBody>
      </p:sp>
    </p:spTree>
    <p:extLst>
      <p:ext uri="{BB962C8B-B14F-4D97-AF65-F5344CB8AC3E}">
        <p14:creationId xmlns:p14="http://schemas.microsoft.com/office/powerpoint/2010/main" val="122411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11A716-3E4B-4DBC-A97F-D2C44460A9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7441" y="2127007"/>
            <a:ext cx="2698951" cy="1505451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t-BR" dirty="0"/>
              <a:t>Para solicitar o serviço é necessário possuir cadastrado no Portal e possuir crédito disponível.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94ACAD-DF95-434E-959F-A8F87BA0535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t-BR"/>
              <a:t>V.01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5F9F4F-9D72-4E42-9714-A3EB3A98F8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02033CF-9195-4D2B-867C-EE28769C08BD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8320DCBC-1ABE-4E2B-8F04-827E6F056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10" name="Espaço Reservado para Texto 2">
            <a:extLst>
              <a:ext uri="{FF2B5EF4-FFF2-40B4-BE49-F238E27FC236}">
                <a16:creationId xmlns:a16="http://schemas.microsoft.com/office/drawing/2014/main" id="{4799FB68-74EE-4A2B-912F-D44646675A95}"/>
              </a:ext>
            </a:extLst>
          </p:cNvPr>
          <p:cNvSpPr txBox="1">
            <a:spLocks/>
          </p:cNvSpPr>
          <p:nvPr/>
        </p:nvSpPr>
        <p:spPr>
          <a:xfrm>
            <a:off x="464085" y="1096812"/>
            <a:ext cx="10862678" cy="4248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Login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B765DF3-D005-4315-A670-BD1EA9697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169" y="1972063"/>
            <a:ext cx="7991468" cy="3789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FDC30CB-724E-4671-880C-B771E9EA3F7F}"/>
              </a:ext>
            </a:extLst>
          </p:cNvPr>
          <p:cNvSpPr txBox="1"/>
          <p:nvPr/>
        </p:nvSpPr>
        <p:spPr>
          <a:xfrm>
            <a:off x="658368" y="4161816"/>
            <a:ext cx="2048256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Informe seu e-mail e  senha ou  entre com certificado digital. </a:t>
            </a:r>
          </a:p>
        </p:txBody>
      </p:sp>
    </p:spTree>
    <p:extLst>
      <p:ext uri="{BB962C8B-B14F-4D97-AF65-F5344CB8AC3E}">
        <p14:creationId xmlns:p14="http://schemas.microsoft.com/office/powerpoint/2010/main" val="275215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76F4CD-7002-471F-BA1F-E6274B7C3E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085" y="1048507"/>
            <a:ext cx="10862678" cy="424880"/>
          </a:xfrm>
        </p:spPr>
        <p:txBody>
          <a:bodyPr/>
          <a:lstStyle/>
          <a:p>
            <a:r>
              <a:rPr lang="pt-BR" dirty="0"/>
              <a:t>Como solicitar o serviço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DEA1782-E0CE-4873-944C-345390F896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12314" y="2074923"/>
            <a:ext cx="3661343" cy="424880"/>
          </a:xfrm>
          <a:ln>
            <a:solidFill>
              <a:schemeClr val="bg2"/>
            </a:solidFill>
          </a:ln>
        </p:spPr>
        <p:txBody>
          <a:bodyPr anchor="ctr"/>
          <a:lstStyle/>
          <a:p>
            <a:pPr algn="ctr"/>
            <a:r>
              <a:rPr lang="pt-BR" dirty="0"/>
              <a:t>Clique em “Novo Pedido”.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6293320-C179-4CF2-8A26-D7FFB5C6D03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02033CF-9195-4D2B-867C-EE28769C08BD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9638D010-7670-4805-9E17-C29ED2E0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7B5F51D2-6602-48E4-8DF7-AB151D54CA7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pt-BR"/>
              <a:t>V.01</a:t>
            </a:r>
            <a:endParaRPr lang="pt-BR" dirty="0"/>
          </a:p>
        </p:txBody>
      </p:sp>
      <p:sp>
        <p:nvSpPr>
          <p:cNvPr id="23" name="Espaço Reservado para Texto 3">
            <a:extLst>
              <a:ext uri="{FF2B5EF4-FFF2-40B4-BE49-F238E27FC236}">
                <a16:creationId xmlns:a16="http://schemas.microsoft.com/office/drawing/2014/main" id="{BF093BD9-D108-4062-ABD8-B014FD0A3632}"/>
              </a:ext>
            </a:extLst>
          </p:cNvPr>
          <p:cNvSpPr txBox="1">
            <a:spLocks/>
          </p:cNvSpPr>
          <p:nvPr/>
        </p:nvSpPr>
        <p:spPr>
          <a:xfrm>
            <a:off x="7007273" y="1973644"/>
            <a:ext cx="3972412" cy="659468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Maven Pro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/>
              <a:t>  Selecione o Estado que deseja realizar a solicitação.</a:t>
            </a:r>
          </a:p>
        </p:txBody>
      </p: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D5FE0151-5E6B-4C43-AC2C-0A551CCE7A91}"/>
              </a:ext>
            </a:extLst>
          </p:cNvPr>
          <p:cNvCxnSpPr/>
          <p:nvPr/>
        </p:nvCxnSpPr>
        <p:spPr>
          <a:xfrm>
            <a:off x="5370136" y="2309567"/>
            <a:ext cx="1272619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uxograma: Conector 32">
            <a:extLst>
              <a:ext uri="{FF2B5EF4-FFF2-40B4-BE49-F238E27FC236}">
                <a16:creationId xmlns:a16="http://schemas.microsoft.com/office/drawing/2014/main" id="{C1B866EC-C118-481A-80D4-B26E441EAD12}"/>
              </a:ext>
            </a:extLst>
          </p:cNvPr>
          <p:cNvSpPr/>
          <p:nvPr/>
        </p:nvSpPr>
        <p:spPr>
          <a:xfrm>
            <a:off x="1357460" y="2193119"/>
            <a:ext cx="198875" cy="151138"/>
          </a:xfrm>
          <a:prstGeom prst="flowChartConnector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2"/>
                </a:solidFill>
              </a:rPr>
              <a:t>1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61F49F3-FB6E-4D81-80F6-03A40A97B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62" y="2980490"/>
            <a:ext cx="5202862" cy="30523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63500" stA="38000" endPos="25000" dist="5000" dir="5400000" sy="-100000" algn="bl" rotWithShape="0"/>
          </a:effectLst>
        </p:spPr>
      </p:pic>
      <p:sp>
        <p:nvSpPr>
          <p:cNvPr id="15" name="Fluxograma: Conector 14">
            <a:extLst>
              <a:ext uri="{FF2B5EF4-FFF2-40B4-BE49-F238E27FC236}">
                <a16:creationId xmlns:a16="http://schemas.microsoft.com/office/drawing/2014/main" id="{A2295614-AF28-4D87-A026-07A81FFFDE96}"/>
              </a:ext>
            </a:extLst>
          </p:cNvPr>
          <p:cNvSpPr/>
          <p:nvPr/>
        </p:nvSpPr>
        <p:spPr>
          <a:xfrm>
            <a:off x="2476812" y="4006906"/>
            <a:ext cx="212437" cy="184727"/>
          </a:xfrm>
          <a:prstGeom prst="flowChartConnector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2"/>
                </a:solidFill>
              </a:rPr>
              <a:t>1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D0B62C50-AAE6-40F7-8DDE-72B2990F2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568" y="2922895"/>
            <a:ext cx="4523232" cy="3197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63500" stA="38000" endPos="25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6702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6B5930-0E89-4F7B-8AB6-DBB04FB340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085" y="1122659"/>
            <a:ext cx="10862678" cy="424880"/>
          </a:xfrm>
        </p:spPr>
        <p:txBody>
          <a:bodyPr/>
          <a:lstStyle/>
          <a:p>
            <a:r>
              <a:rPr lang="pt-BR" dirty="0"/>
              <a:t>Condições de Uso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0B2734-CA9A-4333-9CF2-EA3B44F142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0449" y="2854839"/>
            <a:ext cx="2787695" cy="1698873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pt-BR" dirty="0"/>
              <a:t>   Leia as condições de Uso. Caso esteja de acordo clique em “li e concordo”.</a:t>
            </a:r>
          </a:p>
          <a:p>
            <a:r>
              <a:rPr lang="pt-BR" dirty="0"/>
              <a:t>   clique em "Prosseguir”.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CBF2323-B451-40FF-B62E-3B397BCE395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02033CF-9195-4D2B-867C-EE28769C08BD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928F75EA-D925-4DFB-8261-216212815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0D76EFBC-BF09-41E8-A23D-280186BE05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pt-BR"/>
              <a:t>V.01</a:t>
            </a:r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9257C0C-AAC2-4E35-86D7-CEC389158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1683" y="1641356"/>
            <a:ext cx="6027109" cy="43818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63500" stA="38000" endPos="25000" dist="5000" dir="5400000" sy="-100000" algn="bl" rotWithShape="0"/>
          </a:effectLst>
        </p:spPr>
      </p:pic>
      <p:sp>
        <p:nvSpPr>
          <p:cNvPr id="10" name="Fluxograma: Conector 9">
            <a:extLst>
              <a:ext uri="{FF2B5EF4-FFF2-40B4-BE49-F238E27FC236}">
                <a16:creationId xmlns:a16="http://schemas.microsoft.com/office/drawing/2014/main" id="{09CFE70E-3857-43A4-8D89-49C509CC083C}"/>
              </a:ext>
            </a:extLst>
          </p:cNvPr>
          <p:cNvSpPr/>
          <p:nvPr/>
        </p:nvSpPr>
        <p:spPr>
          <a:xfrm>
            <a:off x="9628632" y="5349240"/>
            <a:ext cx="182880" cy="1554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11" name="Fluxograma: Conector 10">
            <a:extLst>
              <a:ext uri="{FF2B5EF4-FFF2-40B4-BE49-F238E27FC236}">
                <a16:creationId xmlns:a16="http://schemas.microsoft.com/office/drawing/2014/main" id="{3B49ABDC-A5C6-48FD-A71D-E3EC9493664D}"/>
              </a:ext>
            </a:extLst>
          </p:cNvPr>
          <p:cNvSpPr/>
          <p:nvPr/>
        </p:nvSpPr>
        <p:spPr>
          <a:xfrm>
            <a:off x="10576560" y="5792002"/>
            <a:ext cx="182880" cy="1554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2" name="Fluxograma: Conector 11">
            <a:extLst>
              <a:ext uri="{FF2B5EF4-FFF2-40B4-BE49-F238E27FC236}">
                <a16:creationId xmlns:a16="http://schemas.microsoft.com/office/drawing/2014/main" id="{731E40B0-9121-45B8-88BF-842DB56905A0}"/>
              </a:ext>
            </a:extLst>
          </p:cNvPr>
          <p:cNvSpPr/>
          <p:nvPr/>
        </p:nvSpPr>
        <p:spPr>
          <a:xfrm>
            <a:off x="650449" y="2945035"/>
            <a:ext cx="182880" cy="1554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13" name="Fluxograma: Conector 12">
            <a:extLst>
              <a:ext uri="{FF2B5EF4-FFF2-40B4-BE49-F238E27FC236}">
                <a16:creationId xmlns:a16="http://schemas.microsoft.com/office/drawing/2014/main" id="{09FB0EFA-820F-4041-919A-A433810BE94E}"/>
              </a:ext>
            </a:extLst>
          </p:cNvPr>
          <p:cNvSpPr/>
          <p:nvPr/>
        </p:nvSpPr>
        <p:spPr>
          <a:xfrm>
            <a:off x="650449" y="4176817"/>
            <a:ext cx="182880" cy="1554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49543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70D332-083C-4F71-8D7B-51DB90E244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085" y="1083450"/>
            <a:ext cx="10862678" cy="424880"/>
          </a:xfrm>
        </p:spPr>
        <p:txBody>
          <a:bodyPr/>
          <a:lstStyle/>
          <a:p>
            <a:r>
              <a:rPr lang="pt-BR" dirty="0"/>
              <a:t>Preenchimento dos dados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FB17831-CCCB-42D6-88D1-DB917D1C60B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02033CF-9195-4D2B-867C-EE28769C08BD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11E85E97-FB49-428D-A3A1-0B458C82F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06DC904E-8746-4612-9AD2-E9307E3BBE3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pt-BR"/>
              <a:t>V.01</a:t>
            </a:r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290F90E-AA81-416B-87A9-EDA9B5BBF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476" y="1590825"/>
            <a:ext cx="7098458" cy="46894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63500" stA="38000" endPos="25000" dist="5000" dir="5400000" sy="-100000" algn="bl" rotWithShape="0"/>
          </a:effectLst>
        </p:spPr>
      </p:pic>
      <p:sp>
        <p:nvSpPr>
          <p:cNvPr id="20" name="Espaço Reservado para Texto 3">
            <a:extLst>
              <a:ext uri="{FF2B5EF4-FFF2-40B4-BE49-F238E27FC236}">
                <a16:creationId xmlns:a16="http://schemas.microsoft.com/office/drawing/2014/main" id="{0897201F-877A-4EE0-AECF-DE4E3EFB95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06481" y="2737368"/>
            <a:ext cx="2773483" cy="2944381"/>
          </a:xfrm>
          <a:ln>
            <a:solidFill>
              <a:srgbClr val="002060"/>
            </a:solidFill>
          </a:ln>
        </p:spPr>
        <p:txBody>
          <a:bodyPr/>
          <a:lstStyle/>
          <a:p>
            <a:pPr algn="just"/>
            <a:r>
              <a:rPr lang="pt-BR" dirty="0"/>
              <a:t>Neste etapa deverá informar os dados da Cidade, Cartório e nº Matrícula.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Importante conferir se todas informações estão corretas antes de clicar em “prosseguir”.</a:t>
            </a:r>
          </a:p>
        </p:txBody>
      </p:sp>
    </p:spTree>
    <p:extLst>
      <p:ext uri="{BB962C8B-B14F-4D97-AF65-F5344CB8AC3E}">
        <p14:creationId xmlns:p14="http://schemas.microsoft.com/office/powerpoint/2010/main" val="641474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FC3743-F9ED-4F5A-A72B-D4FE6619B3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085" y="1037307"/>
            <a:ext cx="10862678" cy="424880"/>
          </a:xfrm>
        </p:spPr>
        <p:txBody>
          <a:bodyPr/>
          <a:lstStyle/>
          <a:p>
            <a:r>
              <a:rPr lang="pt-BR" dirty="0"/>
              <a:t>Confirmação dados da solicitação e valor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30DD05-D4DE-4747-BCDA-BC4AE7228E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5631" y="2249409"/>
            <a:ext cx="3785616" cy="2827223"/>
          </a:xfrm>
          <a:ln>
            <a:solidFill>
              <a:srgbClr val="002060"/>
            </a:solidFill>
          </a:ln>
        </p:spPr>
        <p:txBody>
          <a:bodyPr/>
          <a:lstStyle/>
          <a:p>
            <a:pPr algn="just"/>
            <a:r>
              <a:rPr lang="pt-BR" dirty="0"/>
              <a:t>Confirme os dados preenchidos e o valor do serviço. </a:t>
            </a:r>
          </a:p>
          <a:p>
            <a:pPr algn="just"/>
            <a:r>
              <a:rPr lang="pt-BR" dirty="0"/>
              <a:t>Caso esteja de acordo,  clique “não sou um robô” --  e para finalizar a solicitação, clique em “concluir Pedido”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valor será debitado dos créditos.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9447A22-38E8-4FF0-998B-6955D6C749A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02033CF-9195-4D2B-867C-EE28769C08BD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F40EEA3D-DC76-4A12-9894-E6ABA1A9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5" y="511283"/>
            <a:ext cx="10515600" cy="481052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B6DE7534-277F-4E00-B1CC-9913AF66B0C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pt-BR"/>
              <a:t>V.01</a:t>
            </a:r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42DBB20-A4F5-4B6A-BF2E-7738F35DF2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378" r="438"/>
          <a:stretch/>
        </p:blipFill>
        <p:spPr>
          <a:xfrm>
            <a:off x="4901184" y="1810512"/>
            <a:ext cx="6565392" cy="44371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63500" stA="38000" endPos="25000" dist="5000" dir="5400000" sy="-100000" algn="bl" rotWithShape="0"/>
          </a:effectLst>
        </p:spPr>
      </p:pic>
      <p:sp>
        <p:nvSpPr>
          <p:cNvPr id="10" name="Fluxograma: Conector 9">
            <a:extLst>
              <a:ext uri="{FF2B5EF4-FFF2-40B4-BE49-F238E27FC236}">
                <a16:creationId xmlns:a16="http://schemas.microsoft.com/office/drawing/2014/main" id="{893146AD-FA6B-47F9-A5CE-A7B987D214BB}"/>
              </a:ext>
            </a:extLst>
          </p:cNvPr>
          <p:cNvSpPr/>
          <p:nvPr/>
        </p:nvSpPr>
        <p:spPr>
          <a:xfrm>
            <a:off x="8733965" y="5076632"/>
            <a:ext cx="218249" cy="192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11" name="Fluxograma: Conector 10">
            <a:extLst>
              <a:ext uri="{FF2B5EF4-FFF2-40B4-BE49-F238E27FC236}">
                <a16:creationId xmlns:a16="http://schemas.microsoft.com/office/drawing/2014/main" id="{92AB10B6-656D-47EE-96C4-39B0144AD1E5}"/>
              </a:ext>
            </a:extLst>
          </p:cNvPr>
          <p:cNvSpPr/>
          <p:nvPr/>
        </p:nvSpPr>
        <p:spPr>
          <a:xfrm>
            <a:off x="10870560" y="5900751"/>
            <a:ext cx="218249" cy="192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2" name="Fluxograma: Conector 11">
            <a:extLst>
              <a:ext uri="{FF2B5EF4-FFF2-40B4-BE49-F238E27FC236}">
                <a16:creationId xmlns:a16="http://schemas.microsoft.com/office/drawing/2014/main" id="{53D130D7-0DCF-4D7C-AF37-A3CF2F44AB27}"/>
              </a:ext>
            </a:extLst>
          </p:cNvPr>
          <p:cNvSpPr/>
          <p:nvPr/>
        </p:nvSpPr>
        <p:spPr>
          <a:xfrm>
            <a:off x="2158864" y="3236976"/>
            <a:ext cx="218249" cy="192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13" name="Fluxograma: Conector 12">
            <a:extLst>
              <a:ext uri="{FF2B5EF4-FFF2-40B4-BE49-F238E27FC236}">
                <a16:creationId xmlns:a16="http://schemas.microsoft.com/office/drawing/2014/main" id="{C431B3B7-102C-4F2C-95D4-06897F730C06}"/>
              </a:ext>
            </a:extLst>
          </p:cNvPr>
          <p:cNvSpPr/>
          <p:nvPr/>
        </p:nvSpPr>
        <p:spPr>
          <a:xfrm>
            <a:off x="1522397" y="3799824"/>
            <a:ext cx="218249" cy="192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49505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ysClr val="window" lastClr="FFFFFF"/>
      </a:lt1>
      <a:dk2>
        <a:srgbClr val="09235B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3">
      <a:majorFont>
        <a:latin typeface="Maven Pro Medium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401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Maven Pro</vt:lpstr>
      <vt:lpstr>Maven Pro Medium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Samira Nogueira Arroyo</dc:creator>
  <cp:lastModifiedBy>Carlos Eduardo Carvalho Chaves</cp:lastModifiedBy>
  <cp:revision>30</cp:revision>
  <dcterms:created xsi:type="dcterms:W3CDTF">2021-09-15T15:40:55Z</dcterms:created>
  <dcterms:modified xsi:type="dcterms:W3CDTF">2021-09-20T02:26:11Z</dcterms:modified>
</cp:coreProperties>
</file>